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</p:embeddedFont>
    <p:embeddedFont>
      <p:font typeface="Roboto Slab" panose="020F0502020204030204" pitchFamily="2" charset="0"/>
      <p:regular r:id="rId14"/>
    </p:embeddedFont>
    <p:embeddedFont>
      <p:font typeface="Roboto Slab Light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0204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186351"/>
            <a:ext cx="68685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Churn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858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Telecom Case Study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46803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Rahul Sharma | Product / Business Analyst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36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19426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297668"/>
            <a:ext cx="3664744" cy="3048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93790" y="2471976"/>
            <a:ext cx="366474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 Recommendations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93790" y="3316724"/>
            <a:ext cx="36647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Roll out contract and payment strategies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4685348" y="194262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5348" y="2320290"/>
            <a:ext cx="3664863" cy="3048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685348" y="24719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Monitor KPIs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4685348" y="2962394"/>
            <a:ext cx="36648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Track churn rate and retention metrics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4439364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771668"/>
            <a:ext cx="7556421" cy="3048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93790" y="49687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Iterate &amp; Optimize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793790" y="545913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Refine strategies based on results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793790" y="62472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focusing on customer retention through targeted strategies, we can significantly reduce churn and build a more sustainable, profitable customer base.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83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Business Problem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97336"/>
            <a:ext cx="2367558" cy="2749987"/>
          </a:xfrm>
          <a:prstGeom prst="roundRect">
            <a:avLst>
              <a:gd name="adj" fmla="val 1437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724150"/>
            <a:ext cx="19139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 Churn Rate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68898"/>
            <a:ext cx="19139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Telecom company experiencing significant customer loss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3388162" y="2497336"/>
            <a:ext cx="2367558" cy="2749987"/>
          </a:xfrm>
          <a:prstGeom prst="roundRect">
            <a:avLst>
              <a:gd name="adj" fmla="val 1437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3614976" y="2724150"/>
            <a:ext cx="19139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Costly Acquisition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3614976" y="3568898"/>
            <a:ext cx="19139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 acquisition costs are rising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982533" y="2497336"/>
            <a:ext cx="2367558" cy="2749987"/>
          </a:xfrm>
          <a:prstGeom prst="roundRect">
            <a:avLst>
              <a:gd name="adj" fmla="val 1437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6209348" y="2724150"/>
            <a:ext cx="19139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Unknown Drivers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209348" y="3568898"/>
            <a:ext cx="19139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Need to identify key churn factors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5474137"/>
            <a:ext cx="7556302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  <a:ln/>
        </p:spPr>
      </p:sp>
      <p:sp>
        <p:nvSpPr>
          <p:cNvPr id="14" name="Text 11"/>
          <p:cNvSpPr/>
          <p:nvPr/>
        </p:nvSpPr>
        <p:spPr>
          <a:xfrm>
            <a:off x="1020604" y="57009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Retention Goal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0604" y="6191369"/>
            <a:ext cx="71026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 churn and improve customer loyalty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0062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62908"/>
            <a:ext cx="36364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7,043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6680716" y="42947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Total Customers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785122"/>
            <a:ext cx="36364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Analyzed across all segments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0084" y="3262908"/>
            <a:ext cx="36365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21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10600730" y="42947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0084" y="4785122"/>
            <a:ext cx="36365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Demographics, services, billing data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540317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variable: Churn (Yes/No). Data cleaned and modeled using SQL and Power BI for comprehensive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02938"/>
            <a:ext cx="746795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Performance Indicators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765346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Total Customers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10622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Complete customer base tracked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35893" y="2765346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Churn Customers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410622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who left the service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77995" y="2765346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Churn Rate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410622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Percentage of customer loss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3790" y="4922758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93790" y="5773222"/>
            <a:ext cx="28814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Avg Monthly Charges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93790" y="626364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per customer metric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235893" y="4922758"/>
            <a:ext cx="566976" cy="56697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35893" y="57732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at Risk</a:t>
            </a:r>
            <a:endParaRPr lang="en-US" sz="2200" dirty="0"/>
          </a:p>
        </p:txBody>
      </p:sp>
      <p:sp>
        <p:nvSpPr>
          <p:cNvPr id="17" name="Text 10"/>
          <p:cNvSpPr/>
          <p:nvPr/>
        </p:nvSpPr>
        <p:spPr>
          <a:xfrm>
            <a:off x="5235893" y="626364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Potential revenue loss from churn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95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Insights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71982"/>
            <a:ext cx="3090505" cy="2448044"/>
          </a:xfrm>
          <a:prstGeom prst="roundRect">
            <a:avLst>
              <a:gd name="adj" fmla="val 597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3471982"/>
            <a:ext cx="121920" cy="244804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42524" y="3729276"/>
            <a:ext cx="248447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Month-to-Month Contracts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142524" y="4574024"/>
            <a:ext cx="248447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churn rate at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42%+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111109" y="3471982"/>
            <a:ext cx="3090624" cy="2448044"/>
          </a:xfrm>
          <a:prstGeom prst="roundRect">
            <a:avLst>
              <a:gd name="adj" fmla="val 597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629" y="3471982"/>
            <a:ext cx="121920" cy="244804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459843" y="3729276"/>
            <a:ext cx="248459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Electronic Check Users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4459843" y="4574024"/>
            <a:ext cx="248459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Significantly higher churn at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45%+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428548" y="3471982"/>
            <a:ext cx="3090624" cy="2448044"/>
          </a:xfrm>
          <a:prstGeom prst="roundRect">
            <a:avLst>
              <a:gd name="adj" fmla="val 597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67" y="3471982"/>
            <a:ext cx="121920" cy="244804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777282" y="3729276"/>
            <a:ext cx="248459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Missing Support Services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777282" y="4574024"/>
            <a:ext cx="24845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without Tech Support &amp; Security show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40%+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churn</a:t>
            </a:r>
            <a:endParaRPr lang="en-US" sz="1750" dirty="0"/>
          </a:p>
        </p:txBody>
      </p:sp>
      <p:sp>
        <p:nvSpPr>
          <p:cNvPr id="15" name="Shape 10"/>
          <p:cNvSpPr/>
          <p:nvPr/>
        </p:nvSpPr>
        <p:spPr>
          <a:xfrm>
            <a:off x="10745986" y="3471982"/>
            <a:ext cx="3090624" cy="2448044"/>
          </a:xfrm>
          <a:prstGeom prst="roundRect">
            <a:avLst>
              <a:gd name="adj" fmla="val 5976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506" y="3471982"/>
            <a:ext cx="121920" cy="244804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11094720" y="3729276"/>
            <a:ext cx="24845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Fiber vs DSL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11094720" y="4219694"/>
            <a:ext cx="248459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Fiber users churn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more than 2x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compared to DSL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12495" y="1261586"/>
            <a:ext cx="4639628" cy="579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Root Cause Analysis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2239923"/>
            <a:ext cx="8165068" cy="4557236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9537859" y="2377440"/>
            <a:ext cx="417552" cy="41755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0107216" y="2441138"/>
            <a:ext cx="2769156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Low Customer Stickiness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10107216" y="2882860"/>
            <a:ext cx="3618190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Short-term commitment creates weak loyalty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9537859" y="3726299"/>
            <a:ext cx="417552" cy="41755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10107216" y="3789998"/>
            <a:ext cx="2521029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Limited Value Services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10107216" y="4231719"/>
            <a:ext cx="3618190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Lack of bundled value-added offerings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9537859" y="4805243"/>
            <a:ext cx="417552" cy="41755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10107216" y="4868942"/>
            <a:ext cx="231981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Price Sensitivity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10107216" y="5310664"/>
            <a:ext cx="3618190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Customers seeking better deals elsewhere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9537859" y="5884188"/>
            <a:ext cx="417552" cy="41755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4" name="Text 11"/>
          <p:cNvSpPr/>
          <p:nvPr/>
        </p:nvSpPr>
        <p:spPr>
          <a:xfrm>
            <a:off x="10107216" y="5947886"/>
            <a:ext cx="2960489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Poor Segment Engagement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10107216" y="6389608"/>
            <a:ext cx="3618190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Certain customer groups underserved</a:t>
            </a:r>
            <a:endParaRPr lang="en-US" sz="14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332309"/>
            <a:ext cx="3003709" cy="426244"/>
          </a:xfrm>
          <a:prstGeom prst="roundRect">
            <a:avLst>
              <a:gd name="adj" fmla="val 6386"/>
            </a:avLst>
          </a:prstGeom>
          <a:solidFill>
            <a:srgbClr val="D7DFF4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1400294"/>
            <a:ext cx="273153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STRATEGIC RECOMMENDATIONS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849279"/>
            <a:ext cx="77015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Action Plan to Reduce Churn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2898219"/>
            <a:ext cx="3090505" cy="3998952"/>
          </a:xfrm>
          <a:prstGeom prst="roundRect">
            <a:avLst>
              <a:gd name="adj" fmla="val 1101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24270" y="2928699"/>
            <a:ext cx="3029545" cy="680442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7" name="Text 5"/>
          <p:cNvSpPr/>
          <p:nvPr/>
        </p:nvSpPr>
        <p:spPr>
          <a:xfrm>
            <a:off x="2168962" y="305621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1051084" y="3835956"/>
            <a:ext cx="25759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Contract Strategy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4326374"/>
            <a:ext cx="257591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annual &amp; 2-year plans with bundled discounts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051084" y="5551170"/>
            <a:ext cx="257591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Expected Impact: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Reduce churn by 5–8%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4111109" y="2898219"/>
            <a:ext cx="3090624" cy="3998952"/>
          </a:xfrm>
          <a:prstGeom prst="roundRect">
            <a:avLst>
              <a:gd name="adj" fmla="val 1101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141589" y="2928699"/>
            <a:ext cx="3029664" cy="680442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13" name="Text 11"/>
          <p:cNvSpPr/>
          <p:nvPr/>
        </p:nvSpPr>
        <p:spPr>
          <a:xfrm>
            <a:off x="5486281" y="305621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4368403" y="3835956"/>
            <a:ext cx="2576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Payment Strategy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4368403" y="4326374"/>
            <a:ext cx="257603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Incentivize auto-pay methods over electronic checks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368403" y="5551170"/>
            <a:ext cx="257603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Expected Impact: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Improve retention &amp; cash flow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2898219"/>
            <a:ext cx="3090624" cy="3998952"/>
          </a:xfrm>
          <a:prstGeom prst="roundRect">
            <a:avLst>
              <a:gd name="adj" fmla="val 1101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7459027" y="2928699"/>
            <a:ext cx="3029664" cy="680442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19" name="Text 17"/>
          <p:cNvSpPr/>
          <p:nvPr/>
        </p:nvSpPr>
        <p:spPr>
          <a:xfrm>
            <a:off x="8803719" y="305621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20" name="Text 18"/>
          <p:cNvSpPr/>
          <p:nvPr/>
        </p:nvSpPr>
        <p:spPr>
          <a:xfrm>
            <a:off x="7685842" y="3835956"/>
            <a:ext cx="2576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Service Bundling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685842" y="4326374"/>
            <a:ext cx="25760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Bundle Tech Support + Online Security packages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685842" y="5188268"/>
            <a:ext cx="25760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Expected Impact: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Increase perceived value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10745986" y="2898219"/>
            <a:ext cx="3090624" cy="3998952"/>
          </a:xfrm>
          <a:prstGeom prst="roundRect">
            <a:avLst>
              <a:gd name="adj" fmla="val 1101"/>
            </a:avLst>
          </a:prstGeom>
          <a:solidFill>
            <a:srgbClr val="FBFCFE"/>
          </a:solidFill>
          <a:ln w="30480">
            <a:solidFill>
              <a:srgbClr val="CFD2D8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10776466" y="2928699"/>
            <a:ext cx="3029664" cy="680442"/>
          </a:xfrm>
          <a:prstGeom prst="rect">
            <a:avLst/>
          </a:prstGeom>
          <a:solidFill>
            <a:srgbClr val="E9ECF2"/>
          </a:solidFill>
          <a:ln/>
        </p:spPr>
      </p:sp>
      <p:sp>
        <p:nvSpPr>
          <p:cNvPr id="25" name="Text 23"/>
          <p:cNvSpPr/>
          <p:nvPr/>
        </p:nvSpPr>
        <p:spPr>
          <a:xfrm>
            <a:off x="12121158" y="305621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650" dirty="0"/>
          </a:p>
        </p:txBody>
      </p:sp>
      <p:sp>
        <p:nvSpPr>
          <p:cNvPr id="26" name="Text 24"/>
          <p:cNvSpPr/>
          <p:nvPr/>
        </p:nvSpPr>
        <p:spPr>
          <a:xfrm>
            <a:off x="11003280" y="3835956"/>
            <a:ext cx="2576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Service Targeting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11003280" y="4326374"/>
            <a:ext cx="25760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 fiber customers with retention offers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11003280" y="5188268"/>
            <a:ext cx="257603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Expected Impact: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Reduce churn and boost profit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399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181" y="3064073"/>
            <a:ext cx="4879896" cy="609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Business Impact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181" y="3925967"/>
            <a:ext cx="6632019" cy="7806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78324" y="4874538"/>
            <a:ext cx="2720935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5–10% Churn Reduction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878324" y="5280184"/>
            <a:ext cx="6241732" cy="29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Measurable decrease in customer loss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3925967"/>
            <a:ext cx="6632019" cy="7806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10343" y="4874538"/>
            <a:ext cx="2526387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Higher Lifetime Value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510343" y="5280184"/>
            <a:ext cx="6241732" cy="29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Increased revenue per customer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3181" y="5765721"/>
            <a:ext cx="6632019" cy="78069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78324" y="6714292"/>
            <a:ext cx="2788087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Lower Acquisition Costs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878324" y="7119938"/>
            <a:ext cx="6241732" cy="29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Reduced pressure on new customer spend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15200" y="5765721"/>
            <a:ext cx="6632019" cy="78069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10343" y="6714292"/>
            <a:ext cx="2439948" cy="304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Stability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7510343" y="7119938"/>
            <a:ext cx="6241732" cy="29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Improved recurring revenue streams</a:t>
            </a:r>
            <a:endParaRPr lang="en-US" sz="15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59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Dashboard Overview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359" y="2504361"/>
            <a:ext cx="6217682" cy="340233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30781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Comprehensive Power BI dashboards provide real-time insights into churn patterns, contract performance, payment methods, and service utilization across all customer segments.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399</Words>
  <Application>Microsoft Office PowerPoint</Application>
  <PresentationFormat>Custom</PresentationFormat>
  <Paragraphs>99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Roboto Slab Light</vt:lpstr>
      <vt:lpstr>Roboto Slab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Rani Sharma</cp:lastModifiedBy>
  <cp:revision>2</cp:revision>
  <dcterms:created xsi:type="dcterms:W3CDTF">2026-02-12T06:10:54Z</dcterms:created>
  <dcterms:modified xsi:type="dcterms:W3CDTF">2026-02-12T06:13:01Z</dcterms:modified>
</cp:coreProperties>
</file>